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sldIdLst>
    <p:sldId id="256" r:id="rId2"/>
  </p:sldIdLst>
  <p:sldSz cx="30600650" cy="43200638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4"/>
    <a:srgbClr val="4CA44E"/>
    <a:srgbClr val="FCF9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/>
    <p:restoredTop sz="94715"/>
  </p:normalViewPr>
  <p:slideViewPr>
    <p:cSldViewPr snapToGrid="0" snapToObjects="1">
      <p:cViewPr>
        <p:scale>
          <a:sx n="30" d="100"/>
          <a:sy n="30" d="100"/>
        </p:scale>
        <p:origin x="930" y="-14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EF2586-752C-1F4E-9A86-580D827CBC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5081" y="7070108"/>
            <a:ext cx="22950488" cy="15040222"/>
          </a:xfrm>
        </p:spPr>
        <p:txBody>
          <a:bodyPr anchor="b"/>
          <a:lstStyle>
            <a:lvl1pPr algn="ctr">
              <a:defRPr sz="15059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F08004-7E5F-434C-B0A2-BBB4994C9C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25081" y="22690338"/>
            <a:ext cx="22950488" cy="10430151"/>
          </a:xfrm>
        </p:spPr>
        <p:txBody>
          <a:bodyPr/>
          <a:lstStyle>
            <a:lvl1pPr marL="0" indent="0" algn="ctr">
              <a:buNone/>
              <a:defRPr sz="6024"/>
            </a:lvl1pPr>
            <a:lvl2pPr marL="1147526" indent="0" algn="ctr">
              <a:buNone/>
              <a:defRPr sz="5020"/>
            </a:lvl2pPr>
            <a:lvl3pPr marL="2295053" indent="0" algn="ctr">
              <a:buNone/>
              <a:defRPr sz="4518"/>
            </a:lvl3pPr>
            <a:lvl4pPr marL="3442579" indent="0" algn="ctr">
              <a:buNone/>
              <a:defRPr sz="4016"/>
            </a:lvl4pPr>
            <a:lvl5pPr marL="4590105" indent="0" algn="ctr">
              <a:buNone/>
              <a:defRPr sz="4016"/>
            </a:lvl5pPr>
            <a:lvl6pPr marL="5737631" indent="0" algn="ctr">
              <a:buNone/>
              <a:defRPr sz="4016"/>
            </a:lvl6pPr>
            <a:lvl7pPr marL="6885158" indent="0" algn="ctr">
              <a:buNone/>
              <a:defRPr sz="4016"/>
            </a:lvl7pPr>
            <a:lvl8pPr marL="8032684" indent="0" algn="ctr">
              <a:buNone/>
              <a:defRPr sz="4016"/>
            </a:lvl8pPr>
            <a:lvl9pPr marL="9180210" indent="0" algn="ctr">
              <a:buNone/>
              <a:defRPr sz="4016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ABFA37-47CA-2E45-9FA5-E16436A2B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2327-FD22-5847-8D7D-1F58B84C20AC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89D45F-61CB-9147-8B3F-5C446567A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2BA1E4-D54D-024C-9622-59646F805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F4AC-F8F0-B546-9B6E-7B615AA169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5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E78FF9-5A62-AB47-AD54-3E87AF218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B3E0FEE-9A9F-394B-8349-4AC0C7011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D27AA5-E295-9F45-85E6-1D712CB34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2327-FD22-5847-8D7D-1F58B84C20AC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AAB102-5E94-2749-BF8A-F5A817BBC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CCE850-3ACB-A246-8C8C-4CDB4BAC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F4AC-F8F0-B546-9B6E-7B615AA169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659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038578-001A-7B48-B626-E8015DB724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898590" y="2300034"/>
            <a:ext cx="6598265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6DE400F-758B-D14D-900E-902B852FA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03795" y="2300034"/>
            <a:ext cx="19412287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49643C-4F8F-7848-B293-6FE1B0B14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2327-FD22-5847-8D7D-1F58B84C20AC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D57B4B-12E0-8C42-A0EE-40B6764E3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E3E726-12B7-9642-A4B6-D248D7CCF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F4AC-F8F0-B546-9B6E-7B615AA169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062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6D006C-FEAE-B242-9E7C-08EA81E20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039385-B172-5948-9138-FCEED92D2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18903D-B193-344C-96E8-EDF388316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2327-FD22-5847-8D7D-1F58B84C20AC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36F88E-E2F6-5042-B5F4-3438CAE2E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21A31F-80DD-EB43-BE5F-63B0A382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F4AC-F8F0-B546-9B6E-7B615AA169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710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E8FEB-FD83-CF4A-8B7A-673D7DD1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857" y="10770165"/>
            <a:ext cx="26393061" cy="17970262"/>
          </a:xfrm>
        </p:spPr>
        <p:txBody>
          <a:bodyPr anchor="b"/>
          <a:lstStyle>
            <a:lvl1pPr>
              <a:defRPr sz="15059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549094-7FC1-5148-9A58-90BEA75CC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7857" y="28910433"/>
            <a:ext cx="26393061" cy="9450136"/>
          </a:xfrm>
        </p:spPr>
        <p:txBody>
          <a:bodyPr/>
          <a:lstStyle>
            <a:lvl1pPr marL="0" indent="0">
              <a:buNone/>
              <a:defRPr sz="6024">
                <a:solidFill>
                  <a:schemeClr val="tx1">
                    <a:tint val="75000"/>
                  </a:schemeClr>
                </a:solidFill>
              </a:defRPr>
            </a:lvl1pPr>
            <a:lvl2pPr marL="1147526" indent="0">
              <a:buNone/>
              <a:defRPr sz="5020">
                <a:solidFill>
                  <a:schemeClr val="tx1">
                    <a:tint val="75000"/>
                  </a:schemeClr>
                </a:solidFill>
              </a:defRPr>
            </a:lvl2pPr>
            <a:lvl3pPr marL="2295053" indent="0">
              <a:buNone/>
              <a:defRPr sz="4518">
                <a:solidFill>
                  <a:schemeClr val="tx1">
                    <a:tint val="75000"/>
                  </a:schemeClr>
                </a:solidFill>
              </a:defRPr>
            </a:lvl3pPr>
            <a:lvl4pPr marL="3442579" indent="0">
              <a:buNone/>
              <a:defRPr sz="4016">
                <a:solidFill>
                  <a:schemeClr val="tx1">
                    <a:tint val="75000"/>
                  </a:schemeClr>
                </a:solidFill>
              </a:defRPr>
            </a:lvl4pPr>
            <a:lvl5pPr marL="4590105" indent="0">
              <a:buNone/>
              <a:defRPr sz="4016">
                <a:solidFill>
                  <a:schemeClr val="tx1">
                    <a:tint val="75000"/>
                  </a:schemeClr>
                </a:solidFill>
              </a:defRPr>
            </a:lvl5pPr>
            <a:lvl6pPr marL="5737631" indent="0">
              <a:buNone/>
              <a:defRPr sz="4016">
                <a:solidFill>
                  <a:schemeClr val="tx1">
                    <a:tint val="75000"/>
                  </a:schemeClr>
                </a:solidFill>
              </a:defRPr>
            </a:lvl6pPr>
            <a:lvl7pPr marL="6885158" indent="0">
              <a:buNone/>
              <a:defRPr sz="4016">
                <a:solidFill>
                  <a:schemeClr val="tx1">
                    <a:tint val="75000"/>
                  </a:schemeClr>
                </a:solidFill>
              </a:defRPr>
            </a:lvl7pPr>
            <a:lvl8pPr marL="8032684" indent="0">
              <a:buNone/>
              <a:defRPr sz="4016">
                <a:solidFill>
                  <a:schemeClr val="tx1">
                    <a:tint val="75000"/>
                  </a:schemeClr>
                </a:solidFill>
              </a:defRPr>
            </a:lvl8pPr>
            <a:lvl9pPr marL="9180210" indent="0">
              <a:buNone/>
              <a:defRPr sz="4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E82A08-22F9-7C44-AC1A-696E7543E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2327-FD22-5847-8D7D-1F58B84C20AC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83FC4A-F8FE-3345-9BCA-196B7C53C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D688C5-BA2D-F746-885E-0F76E1558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F4AC-F8F0-B546-9B6E-7B615AA169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36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43DD4-E5CE-DF43-8396-CE38F51D4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C3562C-1C18-824D-8AE3-79C803CB16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03795" y="11500170"/>
            <a:ext cx="13005276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00FEF36-A0CE-A04E-8FEF-BAFA053FE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491579" y="11500170"/>
            <a:ext cx="13005276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FE41CEB-B405-9648-AD92-F476ED78C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2327-FD22-5847-8D7D-1F58B84C20AC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DB2B105-FCA7-6947-9D67-9408B0C3A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74E18D-902E-0843-BBF8-A4AD1E8D1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F4AC-F8F0-B546-9B6E-7B615AA169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44111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7AA441-F555-104B-A209-3588A7B95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780" y="2300037"/>
            <a:ext cx="26393061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0F7C52-BC72-E84F-91A9-EB91D69C9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07782" y="10590160"/>
            <a:ext cx="12945508" cy="5190073"/>
          </a:xfrm>
        </p:spPr>
        <p:txBody>
          <a:bodyPr anchor="b"/>
          <a:lstStyle>
            <a:lvl1pPr marL="0" indent="0">
              <a:buNone/>
              <a:defRPr sz="6024" b="1"/>
            </a:lvl1pPr>
            <a:lvl2pPr marL="1147526" indent="0">
              <a:buNone/>
              <a:defRPr sz="5020" b="1"/>
            </a:lvl2pPr>
            <a:lvl3pPr marL="2295053" indent="0">
              <a:buNone/>
              <a:defRPr sz="4518" b="1"/>
            </a:lvl3pPr>
            <a:lvl4pPr marL="3442579" indent="0">
              <a:buNone/>
              <a:defRPr sz="4016" b="1"/>
            </a:lvl4pPr>
            <a:lvl5pPr marL="4590105" indent="0">
              <a:buNone/>
              <a:defRPr sz="4016" b="1"/>
            </a:lvl5pPr>
            <a:lvl6pPr marL="5737631" indent="0">
              <a:buNone/>
              <a:defRPr sz="4016" b="1"/>
            </a:lvl6pPr>
            <a:lvl7pPr marL="6885158" indent="0">
              <a:buNone/>
              <a:defRPr sz="4016" b="1"/>
            </a:lvl7pPr>
            <a:lvl8pPr marL="8032684" indent="0">
              <a:buNone/>
              <a:defRPr sz="4016" b="1"/>
            </a:lvl8pPr>
            <a:lvl9pPr marL="9180210" indent="0">
              <a:buNone/>
              <a:defRPr sz="401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51B9B2-C577-B540-9D17-2701D2046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07782" y="15780233"/>
            <a:ext cx="12945508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60C525-795B-354D-BC4A-A0E9E3CA45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491579" y="10590160"/>
            <a:ext cx="13009262" cy="5190073"/>
          </a:xfrm>
        </p:spPr>
        <p:txBody>
          <a:bodyPr anchor="b"/>
          <a:lstStyle>
            <a:lvl1pPr marL="0" indent="0">
              <a:buNone/>
              <a:defRPr sz="6024" b="1"/>
            </a:lvl1pPr>
            <a:lvl2pPr marL="1147526" indent="0">
              <a:buNone/>
              <a:defRPr sz="5020" b="1"/>
            </a:lvl2pPr>
            <a:lvl3pPr marL="2295053" indent="0">
              <a:buNone/>
              <a:defRPr sz="4518" b="1"/>
            </a:lvl3pPr>
            <a:lvl4pPr marL="3442579" indent="0">
              <a:buNone/>
              <a:defRPr sz="4016" b="1"/>
            </a:lvl4pPr>
            <a:lvl5pPr marL="4590105" indent="0">
              <a:buNone/>
              <a:defRPr sz="4016" b="1"/>
            </a:lvl5pPr>
            <a:lvl6pPr marL="5737631" indent="0">
              <a:buNone/>
              <a:defRPr sz="4016" b="1"/>
            </a:lvl6pPr>
            <a:lvl7pPr marL="6885158" indent="0">
              <a:buNone/>
              <a:defRPr sz="4016" b="1"/>
            </a:lvl7pPr>
            <a:lvl8pPr marL="8032684" indent="0">
              <a:buNone/>
              <a:defRPr sz="4016" b="1"/>
            </a:lvl8pPr>
            <a:lvl9pPr marL="9180210" indent="0">
              <a:buNone/>
              <a:defRPr sz="401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DC794D7-78DF-8F48-A2F2-2897ACC487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491579" y="15780233"/>
            <a:ext cx="13009262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F678ED2-620E-174B-A4FF-A1B2F37B3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2327-FD22-5847-8D7D-1F58B84C20AC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5517918-F9C0-F24F-B98F-985156B11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FD6F5F-B289-D141-8F13-9C170031D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F4AC-F8F0-B546-9B6E-7B615AA169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12772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31FBE-C419-6D48-8377-C2EB76555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0F1DA34-CEFE-F345-B905-FA746CB1E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2327-FD22-5847-8D7D-1F58B84C20AC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34A7576-9AE8-8640-9C71-FB589E137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A0371C1-BCBC-C54D-9B21-E6DB56C49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F4AC-F8F0-B546-9B6E-7B615AA169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55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DEDA034-EE80-D44A-91CE-FF71220A8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2327-FD22-5847-8D7D-1F58B84C20AC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D123C83-97E1-8449-8CD8-0E9940A96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012A1B7-C53D-1845-8294-84EDD913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F4AC-F8F0-B546-9B6E-7B615AA169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773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E61BB7-8C39-2047-8698-D37C13DCA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782" y="2880042"/>
            <a:ext cx="9869505" cy="10080149"/>
          </a:xfrm>
        </p:spPr>
        <p:txBody>
          <a:bodyPr anchor="b"/>
          <a:lstStyle>
            <a:lvl1pPr>
              <a:defRPr sz="8032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0046CD-8928-3D46-AE3D-274CA2EF0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09262" y="6220095"/>
            <a:ext cx="15491579" cy="30700453"/>
          </a:xfrm>
        </p:spPr>
        <p:txBody>
          <a:bodyPr/>
          <a:lstStyle>
            <a:lvl1pPr>
              <a:defRPr sz="8032"/>
            </a:lvl1pPr>
            <a:lvl2pPr>
              <a:defRPr sz="7028"/>
            </a:lvl2pPr>
            <a:lvl3pPr>
              <a:defRPr sz="6024"/>
            </a:lvl3pPr>
            <a:lvl4pPr>
              <a:defRPr sz="5020"/>
            </a:lvl4pPr>
            <a:lvl5pPr>
              <a:defRPr sz="5020"/>
            </a:lvl5pPr>
            <a:lvl6pPr>
              <a:defRPr sz="5020"/>
            </a:lvl6pPr>
            <a:lvl7pPr>
              <a:defRPr sz="5020"/>
            </a:lvl7pPr>
            <a:lvl8pPr>
              <a:defRPr sz="5020"/>
            </a:lvl8pPr>
            <a:lvl9pPr>
              <a:defRPr sz="502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C2A6D42-4631-7C4E-8A0D-AA9DC19FE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07782" y="12960191"/>
            <a:ext cx="9869505" cy="24010358"/>
          </a:xfrm>
        </p:spPr>
        <p:txBody>
          <a:bodyPr/>
          <a:lstStyle>
            <a:lvl1pPr marL="0" indent="0">
              <a:buNone/>
              <a:defRPr sz="4016"/>
            </a:lvl1pPr>
            <a:lvl2pPr marL="1147526" indent="0">
              <a:buNone/>
              <a:defRPr sz="3514"/>
            </a:lvl2pPr>
            <a:lvl3pPr marL="2295053" indent="0">
              <a:buNone/>
              <a:defRPr sz="3012"/>
            </a:lvl3pPr>
            <a:lvl4pPr marL="3442579" indent="0">
              <a:buNone/>
              <a:defRPr sz="2510"/>
            </a:lvl4pPr>
            <a:lvl5pPr marL="4590105" indent="0">
              <a:buNone/>
              <a:defRPr sz="2510"/>
            </a:lvl5pPr>
            <a:lvl6pPr marL="5737631" indent="0">
              <a:buNone/>
              <a:defRPr sz="2510"/>
            </a:lvl6pPr>
            <a:lvl7pPr marL="6885158" indent="0">
              <a:buNone/>
              <a:defRPr sz="2510"/>
            </a:lvl7pPr>
            <a:lvl8pPr marL="8032684" indent="0">
              <a:buNone/>
              <a:defRPr sz="2510"/>
            </a:lvl8pPr>
            <a:lvl9pPr marL="9180210" indent="0">
              <a:buNone/>
              <a:defRPr sz="251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558702-BFFD-4D44-B463-7779EE5AE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2327-FD22-5847-8D7D-1F58B84C20AC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4C8635-8125-FC4B-A766-F34233978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A4539C-0163-F242-8FEC-F2A55F486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F4AC-F8F0-B546-9B6E-7B615AA169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89061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092277-9670-4443-A49C-7F7A8A923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782" y="2880042"/>
            <a:ext cx="9869505" cy="10080149"/>
          </a:xfrm>
        </p:spPr>
        <p:txBody>
          <a:bodyPr anchor="b"/>
          <a:lstStyle>
            <a:lvl1pPr>
              <a:defRPr sz="8032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D26CE3F-76A9-6C41-94AF-04E56AC026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009262" y="6220095"/>
            <a:ext cx="15491579" cy="30700453"/>
          </a:xfrm>
        </p:spPr>
        <p:txBody>
          <a:bodyPr/>
          <a:lstStyle>
            <a:lvl1pPr marL="0" indent="0">
              <a:buNone/>
              <a:defRPr sz="8032"/>
            </a:lvl1pPr>
            <a:lvl2pPr marL="1147526" indent="0">
              <a:buNone/>
              <a:defRPr sz="7028"/>
            </a:lvl2pPr>
            <a:lvl3pPr marL="2295053" indent="0">
              <a:buNone/>
              <a:defRPr sz="6024"/>
            </a:lvl3pPr>
            <a:lvl4pPr marL="3442579" indent="0">
              <a:buNone/>
              <a:defRPr sz="5020"/>
            </a:lvl4pPr>
            <a:lvl5pPr marL="4590105" indent="0">
              <a:buNone/>
              <a:defRPr sz="5020"/>
            </a:lvl5pPr>
            <a:lvl6pPr marL="5737631" indent="0">
              <a:buNone/>
              <a:defRPr sz="5020"/>
            </a:lvl6pPr>
            <a:lvl7pPr marL="6885158" indent="0">
              <a:buNone/>
              <a:defRPr sz="5020"/>
            </a:lvl7pPr>
            <a:lvl8pPr marL="8032684" indent="0">
              <a:buNone/>
              <a:defRPr sz="5020"/>
            </a:lvl8pPr>
            <a:lvl9pPr marL="9180210" indent="0">
              <a:buNone/>
              <a:defRPr sz="502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61B0D7F-3AD5-724E-A149-28EED0E4B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07782" y="12960191"/>
            <a:ext cx="9869505" cy="24010358"/>
          </a:xfrm>
        </p:spPr>
        <p:txBody>
          <a:bodyPr/>
          <a:lstStyle>
            <a:lvl1pPr marL="0" indent="0">
              <a:buNone/>
              <a:defRPr sz="4016"/>
            </a:lvl1pPr>
            <a:lvl2pPr marL="1147526" indent="0">
              <a:buNone/>
              <a:defRPr sz="3514"/>
            </a:lvl2pPr>
            <a:lvl3pPr marL="2295053" indent="0">
              <a:buNone/>
              <a:defRPr sz="3012"/>
            </a:lvl3pPr>
            <a:lvl4pPr marL="3442579" indent="0">
              <a:buNone/>
              <a:defRPr sz="2510"/>
            </a:lvl4pPr>
            <a:lvl5pPr marL="4590105" indent="0">
              <a:buNone/>
              <a:defRPr sz="2510"/>
            </a:lvl5pPr>
            <a:lvl6pPr marL="5737631" indent="0">
              <a:buNone/>
              <a:defRPr sz="2510"/>
            </a:lvl6pPr>
            <a:lvl7pPr marL="6885158" indent="0">
              <a:buNone/>
              <a:defRPr sz="2510"/>
            </a:lvl7pPr>
            <a:lvl8pPr marL="8032684" indent="0">
              <a:buNone/>
              <a:defRPr sz="2510"/>
            </a:lvl8pPr>
            <a:lvl9pPr marL="9180210" indent="0">
              <a:buNone/>
              <a:defRPr sz="251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96D170-404F-694A-ABC8-28A1AA129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2327-FD22-5847-8D7D-1F58B84C20AC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FBA3AB-1E04-4146-96CF-2ACE2F63E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B4996E-8248-8C48-8386-81064CBA7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F4AC-F8F0-B546-9B6E-7B615AA169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898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6D274B9-F904-AB48-A121-BE58AB814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795" y="2300037"/>
            <a:ext cx="26393061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7E429D-D9A8-A349-9869-883EAFC31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03795" y="11500170"/>
            <a:ext cx="26393061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C9FB57-1625-C74A-87C8-CC3A7AE56E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103795" y="40040594"/>
            <a:ext cx="688514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52327-FD22-5847-8D7D-1F58B84C20AC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38C403-A28D-2446-97D1-17BE30DED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136466" y="40040594"/>
            <a:ext cx="10327719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0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E05997-0D61-3F45-9220-10E07928A5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611709" y="40040594"/>
            <a:ext cx="688514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EF4AC-F8F0-B546-9B6E-7B615AA169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3965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2295053" rtl="0" eaLnBrk="1" latinLnBrk="0" hangingPunct="1">
        <a:lnSpc>
          <a:spcPct val="90000"/>
        </a:lnSpc>
        <a:spcBef>
          <a:spcPct val="0"/>
        </a:spcBef>
        <a:buNone/>
        <a:defRPr sz="110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3763" indent="-573763" algn="l" defTabSz="2295053" rtl="0" eaLnBrk="1" latinLnBrk="0" hangingPunct="1">
        <a:lnSpc>
          <a:spcPct val="90000"/>
        </a:lnSpc>
        <a:spcBef>
          <a:spcPts val="2510"/>
        </a:spcBef>
        <a:buFont typeface="Arial" panose="020B0604020202020204" pitchFamily="34" charset="0"/>
        <a:buChar char="•"/>
        <a:defRPr sz="7028" kern="1200">
          <a:solidFill>
            <a:schemeClr val="tx1"/>
          </a:solidFill>
          <a:latin typeface="+mn-lt"/>
          <a:ea typeface="+mn-ea"/>
          <a:cs typeface="+mn-cs"/>
        </a:defRPr>
      </a:lvl1pPr>
      <a:lvl2pPr marL="1721289" indent="-573763" algn="l" defTabSz="2295053" rtl="0" eaLnBrk="1" latinLnBrk="0" hangingPunct="1">
        <a:lnSpc>
          <a:spcPct val="90000"/>
        </a:lnSpc>
        <a:spcBef>
          <a:spcPts val="1255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2868816" indent="-573763" algn="l" defTabSz="2295053" rtl="0" eaLnBrk="1" latinLnBrk="0" hangingPunct="1">
        <a:lnSpc>
          <a:spcPct val="90000"/>
        </a:lnSpc>
        <a:spcBef>
          <a:spcPts val="1255"/>
        </a:spcBef>
        <a:buFont typeface="Arial" panose="020B0604020202020204" pitchFamily="34" charset="0"/>
        <a:buChar char="•"/>
        <a:defRPr sz="5020" kern="1200">
          <a:solidFill>
            <a:schemeClr val="tx1"/>
          </a:solidFill>
          <a:latin typeface="+mn-lt"/>
          <a:ea typeface="+mn-ea"/>
          <a:cs typeface="+mn-cs"/>
        </a:defRPr>
      </a:lvl3pPr>
      <a:lvl4pPr marL="4016342" indent="-573763" algn="l" defTabSz="2295053" rtl="0" eaLnBrk="1" latinLnBrk="0" hangingPunct="1">
        <a:lnSpc>
          <a:spcPct val="90000"/>
        </a:lnSpc>
        <a:spcBef>
          <a:spcPts val="1255"/>
        </a:spcBef>
        <a:buFont typeface="Arial" panose="020B0604020202020204" pitchFamily="34" charset="0"/>
        <a:buChar char="•"/>
        <a:defRPr sz="4518" kern="1200">
          <a:solidFill>
            <a:schemeClr val="tx1"/>
          </a:solidFill>
          <a:latin typeface="+mn-lt"/>
          <a:ea typeface="+mn-ea"/>
          <a:cs typeface="+mn-cs"/>
        </a:defRPr>
      </a:lvl4pPr>
      <a:lvl5pPr marL="5163868" indent="-573763" algn="l" defTabSz="2295053" rtl="0" eaLnBrk="1" latinLnBrk="0" hangingPunct="1">
        <a:lnSpc>
          <a:spcPct val="90000"/>
        </a:lnSpc>
        <a:spcBef>
          <a:spcPts val="1255"/>
        </a:spcBef>
        <a:buFont typeface="Arial" panose="020B0604020202020204" pitchFamily="34" charset="0"/>
        <a:buChar char="•"/>
        <a:defRPr sz="4518" kern="1200">
          <a:solidFill>
            <a:schemeClr val="tx1"/>
          </a:solidFill>
          <a:latin typeface="+mn-lt"/>
          <a:ea typeface="+mn-ea"/>
          <a:cs typeface="+mn-cs"/>
        </a:defRPr>
      </a:lvl5pPr>
      <a:lvl6pPr marL="6311395" indent="-573763" algn="l" defTabSz="2295053" rtl="0" eaLnBrk="1" latinLnBrk="0" hangingPunct="1">
        <a:lnSpc>
          <a:spcPct val="90000"/>
        </a:lnSpc>
        <a:spcBef>
          <a:spcPts val="1255"/>
        </a:spcBef>
        <a:buFont typeface="Arial" panose="020B0604020202020204" pitchFamily="34" charset="0"/>
        <a:buChar char="•"/>
        <a:defRPr sz="4518" kern="1200">
          <a:solidFill>
            <a:schemeClr val="tx1"/>
          </a:solidFill>
          <a:latin typeface="+mn-lt"/>
          <a:ea typeface="+mn-ea"/>
          <a:cs typeface="+mn-cs"/>
        </a:defRPr>
      </a:lvl6pPr>
      <a:lvl7pPr marL="7458921" indent="-573763" algn="l" defTabSz="2295053" rtl="0" eaLnBrk="1" latinLnBrk="0" hangingPunct="1">
        <a:lnSpc>
          <a:spcPct val="90000"/>
        </a:lnSpc>
        <a:spcBef>
          <a:spcPts val="1255"/>
        </a:spcBef>
        <a:buFont typeface="Arial" panose="020B0604020202020204" pitchFamily="34" charset="0"/>
        <a:buChar char="•"/>
        <a:defRPr sz="4518" kern="1200">
          <a:solidFill>
            <a:schemeClr val="tx1"/>
          </a:solidFill>
          <a:latin typeface="+mn-lt"/>
          <a:ea typeface="+mn-ea"/>
          <a:cs typeface="+mn-cs"/>
        </a:defRPr>
      </a:lvl7pPr>
      <a:lvl8pPr marL="8606447" indent="-573763" algn="l" defTabSz="2295053" rtl="0" eaLnBrk="1" latinLnBrk="0" hangingPunct="1">
        <a:lnSpc>
          <a:spcPct val="90000"/>
        </a:lnSpc>
        <a:spcBef>
          <a:spcPts val="1255"/>
        </a:spcBef>
        <a:buFont typeface="Arial" panose="020B0604020202020204" pitchFamily="34" charset="0"/>
        <a:buChar char="•"/>
        <a:defRPr sz="4518" kern="1200">
          <a:solidFill>
            <a:schemeClr val="tx1"/>
          </a:solidFill>
          <a:latin typeface="+mn-lt"/>
          <a:ea typeface="+mn-ea"/>
          <a:cs typeface="+mn-cs"/>
        </a:defRPr>
      </a:lvl8pPr>
      <a:lvl9pPr marL="9753973" indent="-573763" algn="l" defTabSz="2295053" rtl="0" eaLnBrk="1" latinLnBrk="0" hangingPunct="1">
        <a:lnSpc>
          <a:spcPct val="90000"/>
        </a:lnSpc>
        <a:spcBef>
          <a:spcPts val="1255"/>
        </a:spcBef>
        <a:buFont typeface="Arial" panose="020B0604020202020204" pitchFamily="34" charset="0"/>
        <a:buChar char="•"/>
        <a:defRPr sz="45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295053" rtl="0" eaLnBrk="1" latinLnBrk="0" hangingPunct="1">
        <a:defRPr sz="4518" kern="1200">
          <a:solidFill>
            <a:schemeClr val="tx1"/>
          </a:solidFill>
          <a:latin typeface="+mn-lt"/>
          <a:ea typeface="+mn-ea"/>
          <a:cs typeface="+mn-cs"/>
        </a:defRPr>
      </a:lvl1pPr>
      <a:lvl2pPr marL="1147526" algn="l" defTabSz="2295053" rtl="0" eaLnBrk="1" latinLnBrk="0" hangingPunct="1">
        <a:defRPr sz="4518" kern="1200">
          <a:solidFill>
            <a:schemeClr val="tx1"/>
          </a:solidFill>
          <a:latin typeface="+mn-lt"/>
          <a:ea typeface="+mn-ea"/>
          <a:cs typeface="+mn-cs"/>
        </a:defRPr>
      </a:lvl2pPr>
      <a:lvl3pPr marL="2295053" algn="l" defTabSz="2295053" rtl="0" eaLnBrk="1" latinLnBrk="0" hangingPunct="1">
        <a:defRPr sz="4518" kern="1200">
          <a:solidFill>
            <a:schemeClr val="tx1"/>
          </a:solidFill>
          <a:latin typeface="+mn-lt"/>
          <a:ea typeface="+mn-ea"/>
          <a:cs typeface="+mn-cs"/>
        </a:defRPr>
      </a:lvl3pPr>
      <a:lvl4pPr marL="3442579" algn="l" defTabSz="2295053" rtl="0" eaLnBrk="1" latinLnBrk="0" hangingPunct="1">
        <a:defRPr sz="4518" kern="1200">
          <a:solidFill>
            <a:schemeClr val="tx1"/>
          </a:solidFill>
          <a:latin typeface="+mn-lt"/>
          <a:ea typeface="+mn-ea"/>
          <a:cs typeface="+mn-cs"/>
        </a:defRPr>
      </a:lvl4pPr>
      <a:lvl5pPr marL="4590105" algn="l" defTabSz="2295053" rtl="0" eaLnBrk="1" latinLnBrk="0" hangingPunct="1">
        <a:defRPr sz="4518" kern="1200">
          <a:solidFill>
            <a:schemeClr val="tx1"/>
          </a:solidFill>
          <a:latin typeface="+mn-lt"/>
          <a:ea typeface="+mn-ea"/>
          <a:cs typeface="+mn-cs"/>
        </a:defRPr>
      </a:lvl5pPr>
      <a:lvl6pPr marL="5737631" algn="l" defTabSz="2295053" rtl="0" eaLnBrk="1" latinLnBrk="0" hangingPunct="1">
        <a:defRPr sz="4518" kern="1200">
          <a:solidFill>
            <a:schemeClr val="tx1"/>
          </a:solidFill>
          <a:latin typeface="+mn-lt"/>
          <a:ea typeface="+mn-ea"/>
          <a:cs typeface="+mn-cs"/>
        </a:defRPr>
      </a:lvl6pPr>
      <a:lvl7pPr marL="6885158" algn="l" defTabSz="2295053" rtl="0" eaLnBrk="1" latinLnBrk="0" hangingPunct="1">
        <a:defRPr sz="4518" kern="1200">
          <a:solidFill>
            <a:schemeClr val="tx1"/>
          </a:solidFill>
          <a:latin typeface="+mn-lt"/>
          <a:ea typeface="+mn-ea"/>
          <a:cs typeface="+mn-cs"/>
        </a:defRPr>
      </a:lvl7pPr>
      <a:lvl8pPr marL="8032684" algn="l" defTabSz="2295053" rtl="0" eaLnBrk="1" latinLnBrk="0" hangingPunct="1">
        <a:defRPr sz="4518" kern="1200">
          <a:solidFill>
            <a:schemeClr val="tx1"/>
          </a:solidFill>
          <a:latin typeface="+mn-lt"/>
          <a:ea typeface="+mn-ea"/>
          <a:cs typeface="+mn-cs"/>
        </a:defRPr>
      </a:lvl8pPr>
      <a:lvl9pPr marL="9180210" algn="l" defTabSz="2295053" rtl="0" eaLnBrk="1" latinLnBrk="0" hangingPunct="1">
        <a:defRPr sz="45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ángulo 93">
            <a:extLst>
              <a:ext uri="{FF2B5EF4-FFF2-40B4-BE49-F238E27FC236}">
                <a16:creationId xmlns:a16="http://schemas.microsoft.com/office/drawing/2014/main" id="{45CDE916-5948-8846-80E9-A4EE33682760}"/>
              </a:ext>
            </a:extLst>
          </p:cNvPr>
          <p:cNvSpPr/>
          <p:nvPr/>
        </p:nvSpPr>
        <p:spPr>
          <a:xfrm>
            <a:off x="1252407" y="1238620"/>
            <a:ext cx="28155022" cy="407911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/>
              <a:t>Diseñar un juego didáctico con el fin de fomentar el aprendizaje de suma y resta de fracciones entre los estudiantes del Politécnico Grancolombiano, sede Medellín</a:t>
            </a:r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796F05B-F639-C14F-8F5E-6B1B307A58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9069" y="1918892"/>
            <a:ext cx="18122511" cy="2274616"/>
          </a:xfrm>
          <a:noFill/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ES" sz="6600" b="1" dirty="0">
                <a:latin typeface="Century Gothic" panose="020B0502020202020204" pitchFamily="34" charset="0"/>
                <a:ea typeface="HGMaruGothicMPRO" panose="020F0600000000000000" pitchFamily="34" charset="-128"/>
              </a:rPr>
              <a:t>Feria de fracciones</a:t>
            </a:r>
            <a:endParaRPr lang="es-ES" sz="6600" dirty="0">
              <a:latin typeface="Century Gothic" panose="020B0502020202020204" pitchFamily="34" charset="0"/>
              <a:ea typeface="HGMaruGothicMPRO" panose="020F0600000000000000" pitchFamily="34" charset="-128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8C30C2-A08B-7E4D-A47B-9BD3D2DBC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0009" y="6875786"/>
            <a:ext cx="26368789" cy="3291850"/>
          </a:xfrm>
          <a:ln w="76200">
            <a:noFill/>
          </a:ln>
        </p:spPr>
        <p:txBody>
          <a:bodyPr lIns="72000" rIns="72000" anchor="ctr">
            <a:no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s-CO" sz="4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entury Gothic" panose="020B0502020202020204" pitchFamily="34" charset="0"/>
              </a:rPr>
              <a:t>Este proyecto sirve para impulsar el estudio y el gusto por las matemáticas, y específicamente de la suma y resta de fracciones; sirve para explicar y profundizar el término de fracción entre los estudiantes y llevar a la compresión de que las fracciones están presentes en nuestro diario vivir, y nos pueden ayudar a optimizar procesos.</a:t>
            </a:r>
            <a:endParaRPr lang="es-ES" sz="28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313121B-85C8-854F-886E-CDD5CD614FE8}"/>
              </a:ext>
            </a:extLst>
          </p:cNvPr>
          <p:cNvSpPr txBox="1">
            <a:spLocks/>
          </p:cNvSpPr>
          <p:nvPr/>
        </p:nvSpPr>
        <p:spPr>
          <a:xfrm>
            <a:off x="2130010" y="5945892"/>
            <a:ext cx="26368790" cy="817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1. INTRODUCCIÓN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1B27F1D-91A2-294F-AB6C-1C6DBF82B24D}"/>
              </a:ext>
            </a:extLst>
          </p:cNvPr>
          <p:cNvSpPr txBox="1">
            <a:spLocks/>
          </p:cNvSpPr>
          <p:nvPr/>
        </p:nvSpPr>
        <p:spPr>
          <a:xfrm>
            <a:off x="2130010" y="15102754"/>
            <a:ext cx="12239134" cy="8291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2. OBJETIVOS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0452CF2F-3CD4-3A4C-8B41-37A8A8C9464E}"/>
              </a:ext>
            </a:extLst>
          </p:cNvPr>
          <p:cNvSpPr txBox="1">
            <a:spLocks/>
          </p:cNvSpPr>
          <p:nvPr/>
        </p:nvSpPr>
        <p:spPr>
          <a:xfrm>
            <a:off x="2150606" y="17065508"/>
            <a:ext cx="12227090" cy="3390675"/>
          </a:xfrm>
          <a:prstGeom prst="rect">
            <a:avLst/>
          </a:prstGeom>
          <a:ln w="76200">
            <a:noFill/>
          </a:ln>
        </p:spPr>
        <p:txBody>
          <a:bodyPr vert="horz" lIns="72000" tIns="45720" rIns="72000" bIns="45720" rtlCol="0">
            <a:normAutofit/>
          </a:bodyPr>
          <a:lstStyle>
            <a:lvl1pPr marL="0" indent="0" algn="ctr" defTabSz="2295053" rtl="0" eaLnBrk="1" latinLnBrk="0" hangingPunct="1">
              <a:lnSpc>
                <a:spcPct val="90000"/>
              </a:lnSpc>
              <a:spcBef>
                <a:spcPts val="2510"/>
              </a:spcBef>
              <a:buFont typeface="Arial" panose="020B0604020202020204" pitchFamily="34" charset="0"/>
              <a:buNone/>
              <a:defRPr sz="6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47526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50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95053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5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42579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90105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37631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85158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32684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80210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1200"/>
              </a:spcBef>
            </a:pPr>
            <a:endParaRPr lang="es-ES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endParaRPr lang="es-ES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F4F5B88-504B-9742-8C8F-2176EF484FB0}"/>
              </a:ext>
            </a:extLst>
          </p:cNvPr>
          <p:cNvSpPr txBox="1">
            <a:spLocks/>
          </p:cNvSpPr>
          <p:nvPr/>
        </p:nvSpPr>
        <p:spPr>
          <a:xfrm>
            <a:off x="16259666" y="15102754"/>
            <a:ext cx="12239134" cy="817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3. METODOLOGÍA</a:t>
            </a:r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4AD1618E-FB7D-804F-AAA3-3204F14841FE}"/>
              </a:ext>
            </a:extLst>
          </p:cNvPr>
          <p:cNvSpPr txBox="1">
            <a:spLocks/>
          </p:cNvSpPr>
          <p:nvPr/>
        </p:nvSpPr>
        <p:spPr>
          <a:xfrm>
            <a:off x="16259665" y="16699666"/>
            <a:ext cx="6951667" cy="3561701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2295053" rtl="0" eaLnBrk="1" latinLnBrk="0" hangingPunct="1">
              <a:lnSpc>
                <a:spcPct val="90000"/>
              </a:lnSpc>
              <a:spcBef>
                <a:spcPts val="2510"/>
              </a:spcBef>
              <a:buFont typeface="Arial" panose="020B0604020202020204" pitchFamily="34" charset="0"/>
              <a:buNone/>
              <a:defRPr sz="6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47526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50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95053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5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42579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90105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37631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85158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32684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80210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1200"/>
              </a:spcBef>
            </a:pPr>
            <a:endParaRPr lang="es-ES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endParaRPr lang="es-ES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AF22B760-4B21-7448-A67D-13B74BD10A26}"/>
              </a:ext>
            </a:extLst>
          </p:cNvPr>
          <p:cNvCxnSpPr>
            <a:cxnSpLocks/>
          </p:cNvCxnSpPr>
          <p:nvPr/>
        </p:nvCxnSpPr>
        <p:spPr>
          <a:xfrm>
            <a:off x="2059078" y="19491976"/>
            <a:ext cx="12067004" cy="0"/>
          </a:xfrm>
          <a:prstGeom prst="line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ítulo 1">
            <a:extLst>
              <a:ext uri="{FF2B5EF4-FFF2-40B4-BE49-F238E27FC236}">
                <a16:creationId xmlns:a16="http://schemas.microsoft.com/office/drawing/2014/main" id="{1493C890-2EB8-EA41-9FE0-1D55765A53B8}"/>
              </a:ext>
            </a:extLst>
          </p:cNvPr>
          <p:cNvSpPr txBox="1">
            <a:spLocks/>
          </p:cNvSpPr>
          <p:nvPr/>
        </p:nvSpPr>
        <p:spPr>
          <a:xfrm>
            <a:off x="2130010" y="3693155"/>
            <a:ext cx="26368790" cy="19510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229505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0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CO" sz="3200" b="1" dirty="0">
                <a:latin typeface="Century Gothic" panose="020B0502020202020204" pitchFamily="34" charset="0"/>
                <a:ea typeface="HGMaruGothicMPRO" panose="020F0600000000000000" pitchFamily="34" charset="-128"/>
              </a:rPr>
              <a:t>Danilo Vargas Rendón</a:t>
            </a:r>
            <a:r>
              <a:rPr lang="es-ES" sz="3200" b="1" baseline="30000" dirty="0">
                <a:latin typeface="Century Gothic" panose="020B0502020202020204" pitchFamily="34" charset="0"/>
                <a:ea typeface="HGMaruGothicMPRO" panose="020F0600000000000000" pitchFamily="34" charset="-128"/>
              </a:rPr>
              <a:t> 1</a:t>
            </a:r>
            <a:r>
              <a:rPr lang="es-CO" sz="3200" b="1" dirty="0">
                <a:latin typeface="Century Gothic" panose="020B0502020202020204" pitchFamily="34" charset="0"/>
                <a:ea typeface="HGMaruGothicMPRO" panose="020F0600000000000000" pitchFamily="34" charset="-128"/>
              </a:rPr>
              <a:t>, Luisa María Flórez Ramírez</a:t>
            </a:r>
            <a:r>
              <a:rPr lang="es-ES" sz="3200" b="1" baseline="30000" dirty="0">
                <a:latin typeface="Century Gothic" panose="020B0502020202020204" pitchFamily="34" charset="0"/>
                <a:ea typeface="HGMaruGothicMPRO" panose="020F0600000000000000" pitchFamily="34" charset="-128"/>
              </a:rPr>
              <a:t> 1</a:t>
            </a:r>
            <a:r>
              <a:rPr lang="es-CO" sz="3200" b="1" dirty="0">
                <a:latin typeface="Century Gothic" panose="020B0502020202020204" pitchFamily="34" charset="0"/>
                <a:ea typeface="HGMaruGothicMPRO" panose="020F0600000000000000" pitchFamily="34" charset="-128"/>
              </a:rPr>
              <a:t> y Laura Mazo Palacio</a:t>
            </a:r>
            <a:r>
              <a:rPr lang="es-ES" sz="3200" b="1" baseline="30000" dirty="0">
                <a:latin typeface="Century Gothic" panose="020B0502020202020204" pitchFamily="34" charset="0"/>
                <a:ea typeface="HGMaruGothicMPRO" panose="020F0600000000000000" pitchFamily="34" charset="-128"/>
              </a:rPr>
              <a:t>1</a:t>
            </a:r>
            <a:endParaRPr lang="es-ES" sz="3200" b="1" dirty="0">
              <a:latin typeface="Century Gothic" panose="020B0502020202020204" pitchFamily="34" charset="0"/>
              <a:ea typeface="HGMaruGothicMPRO" panose="020F0600000000000000" pitchFamily="34" charset="-128"/>
            </a:endParaRPr>
          </a:p>
          <a:p>
            <a:pPr>
              <a:lnSpc>
                <a:spcPct val="100000"/>
              </a:lnSpc>
            </a:pPr>
            <a:r>
              <a:rPr lang="es-ES" sz="3200" baseline="30000" dirty="0">
                <a:latin typeface="Century Gothic" panose="020B0502020202020204" pitchFamily="34" charset="0"/>
              </a:rPr>
              <a:t>1</a:t>
            </a:r>
            <a:r>
              <a:rPr lang="es-ES" sz="3200" dirty="0">
                <a:latin typeface="Century Gothic" panose="020B0502020202020204" pitchFamily="34" charset="0"/>
              </a:rPr>
              <a:t> Estudiantes del programa diseño gráfico en la institución universitaria Politécnico Grancolombiano</a:t>
            </a:r>
            <a:endParaRPr lang="es-ES" sz="3600" dirty="0">
              <a:effectLst/>
              <a:latin typeface="Century Gothic" panose="020B0502020202020204" pitchFamily="34" charset="0"/>
            </a:endParaRP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3301069E-6CBD-E04A-AE4D-98391FAE1F07}"/>
              </a:ext>
            </a:extLst>
          </p:cNvPr>
          <p:cNvSpPr/>
          <p:nvPr/>
        </p:nvSpPr>
        <p:spPr>
          <a:xfrm>
            <a:off x="2130010" y="11760635"/>
            <a:ext cx="2372993" cy="234448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54823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Subtítulo 2">
            <a:extLst>
              <a:ext uri="{FF2B5EF4-FFF2-40B4-BE49-F238E27FC236}">
                <a16:creationId xmlns:a16="http://schemas.microsoft.com/office/drawing/2014/main" id="{1AFDE280-D855-9D41-848A-7D04C4DCE79F}"/>
              </a:ext>
            </a:extLst>
          </p:cNvPr>
          <p:cNvSpPr txBox="1">
            <a:spLocks/>
          </p:cNvSpPr>
          <p:nvPr/>
        </p:nvSpPr>
        <p:spPr>
          <a:xfrm>
            <a:off x="10228624" y="10416998"/>
            <a:ext cx="18225630" cy="4088188"/>
          </a:xfrm>
          <a:prstGeom prst="rect">
            <a:avLst/>
          </a:prstGeom>
          <a:ln w="76200">
            <a:noFill/>
          </a:ln>
        </p:spPr>
        <p:txBody>
          <a:bodyPr vert="horz" lIns="72000" tIns="45720" rIns="72000" bIns="45720" rtlCol="0" anchor="ctr">
            <a:noAutofit/>
          </a:bodyPr>
          <a:lstStyle>
            <a:lvl1pPr marL="0" indent="0" algn="ctr" defTabSz="2295053" rtl="0" eaLnBrk="1" latinLnBrk="0" hangingPunct="1">
              <a:lnSpc>
                <a:spcPct val="90000"/>
              </a:lnSpc>
              <a:spcBef>
                <a:spcPts val="2510"/>
              </a:spcBef>
              <a:buFont typeface="Arial" panose="020B0604020202020204" pitchFamily="34" charset="0"/>
              <a:buNone/>
              <a:defRPr sz="6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47526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50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95053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5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42579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90105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37631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85158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32684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80210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600"/>
              </a:spcBef>
            </a:pPr>
            <a:endParaRPr lang="es-ES" sz="28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80DE07C1-551B-AA4A-AF68-4C59895686D3}"/>
              </a:ext>
            </a:extLst>
          </p:cNvPr>
          <p:cNvSpPr txBox="1"/>
          <p:nvPr/>
        </p:nvSpPr>
        <p:spPr>
          <a:xfrm>
            <a:off x="21783538" y="7685427"/>
            <a:ext cx="6579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400" dirty="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77"/>
            </a:endParaRP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C82F8066-D242-EC43-A8CB-CCC350F103EC}"/>
              </a:ext>
            </a:extLst>
          </p:cNvPr>
          <p:cNvCxnSpPr>
            <a:cxnSpLocks/>
          </p:cNvCxnSpPr>
          <p:nvPr/>
        </p:nvCxnSpPr>
        <p:spPr>
          <a:xfrm>
            <a:off x="2142054" y="10549413"/>
            <a:ext cx="26445269" cy="0"/>
          </a:xfrm>
          <a:prstGeom prst="line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05A8AE0B-5009-A84F-8372-C2B91376A40C}"/>
              </a:ext>
            </a:extLst>
          </p:cNvPr>
          <p:cNvCxnSpPr>
            <a:cxnSpLocks/>
          </p:cNvCxnSpPr>
          <p:nvPr/>
        </p:nvCxnSpPr>
        <p:spPr>
          <a:xfrm flipV="1">
            <a:off x="9744670" y="10926106"/>
            <a:ext cx="0" cy="3031240"/>
          </a:xfrm>
          <a:prstGeom prst="line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ipse 43">
            <a:extLst>
              <a:ext uri="{FF2B5EF4-FFF2-40B4-BE49-F238E27FC236}">
                <a16:creationId xmlns:a16="http://schemas.microsoft.com/office/drawing/2014/main" id="{ED2AE059-3BF2-6A40-A3D1-C1D10C5FA053}"/>
              </a:ext>
            </a:extLst>
          </p:cNvPr>
          <p:cNvSpPr/>
          <p:nvPr/>
        </p:nvSpPr>
        <p:spPr>
          <a:xfrm>
            <a:off x="6853740" y="11761703"/>
            <a:ext cx="2372993" cy="234448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54823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5061F6D7-0FDB-FD4C-8816-E9CC979476AC}"/>
              </a:ext>
            </a:extLst>
          </p:cNvPr>
          <p:cNvSpPr/>
          <p:nvPr/>
        </p:nvSpPr>
        <p:spPr>
          <a:xfrm>
            <a:off x="4475333" y="10776207"/>
            <a:ext cx="2372993" cy="234448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54823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FC0FE311-3103-0C49-A3F1-652557BCFF25}"/>
              </a:ext>
            </a:extLst>
          </p:cNvPr>
          <p:cNvSpPr txBox="1">
            <a:spLocks/>
          </p:cNvSpPr>
          <p:nvPr/>
        </p:nvSpPr>
        <p:spPr>
          <a:xfrm>
            <a:off x="2130010" y="31368196"/>
            <a:ext cx="14101498" cy="817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4. RESULTADOS Y DISCUSIÓN</a:t>
            </a:r>
          </a:p>
        </p:txBody>
      </p:sp>
      <p:sp>
        <p:nvSpPr>
          <p:cNvPr id="139" name="Subtítulo 2">
            <a:extLst>
              <a:ext uri="{FF2B5EF4-FFF2-40B4-BE49-F238E27FC236}">
                <a16:creationId xmlns:a16="http://schemas.microsoft.com/office/drawing/2014/main" id="{72299AF4-2764-E646-BDB2-B82C18CD02C5}"/>
              </a:ext>
            </a:extLst>
          </p:cNvPr>
          <p:cNvSpPr txBox="1">
            <a:spLocks/>
          </p:cNvSpPr>
          <p:nvPr/>
        </p:nvSpPr>
        <p:spPr>
          <a:xfrm>
            <a:off x="2137129" y="32640654"/>
            <a:ext cx="11539425" cy="3208203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2295053" rtl="0" eaLnBrk="1" latinLnBrk="0" hangingPunct="1">
              <a:lnSpc>
                <a:spcPct val="90000"/>
              </a:lnSpc>
              <a:spcBef>
                <a:spcPts val="2510"/>
              </a:spcBef>
              <a:buFont typeface="Arial" panose="020B0604020202020204" pitchFamily="34" charset="0"/>
              <a:buNone/>
              <a:defRPr sz="6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47526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50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95053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5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42579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90105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37631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85158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32684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80210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1800"/>
              </a:spcBef>
            </a:pPr>
            <a:r>
              <a:rPr lang="es-ES" sz="4000" b="1" dirty="0">
                <a:latin typeface="Century Gothic" panose="020B0502020202020204" pitchFamily="34" charset="0"/>
              </a:rPr>
              <a:t>▸</a:t>
            </a:r>
            <a:endParaRPr lang="es-E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7" name="Imagen 66">
            <a:extLst>
              <a:ext uri="{FF2B5EF4-FFF2-40B4-BE49-F238E27FC236}">
                <a16:creationId xmlns:a16="http://schemas.microsoft.com/office/drawing/2014/main" id="{20DC54A1-B1C6-694E-AE73-0DEC38DE5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7657" y="32516442"/>
            <a:ext cx="11561989" cy="61364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5" name="Flecha abajo 124">
            <a:extLst>
              <a:ext uri="{FF2B5EF4-FFF2-40B4-BE49-F238E27FC236}">
                <a16:creationId xmlns:a16="http://schemas.microsoft.com/office/drawing/2014/main" id="{DC66B482-A1E5-0C4B-948C-9F0B07195FE3}"/>
              </a:ext>
            </a:extLst>
          </p:cNvPr>
          <p:cNvSpPr/>
          <p:nvPr/>
        </p:nvSpPr>
        <p:spPr>
          <a:xfrm rot="16200000">
            <a:off x="15025728" y="17982792"/>
            <a:ext cx="865827" cy="82886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Flecha abajo 139">
            <a:extLst>
              <a:ext uri="{FF2B5EF4-FFF2-40B4-BE49-F238E27FC236}">
                <a16:creationId xmlns:a16="http://schemas.microsoft.com/office/drawing/2014/main" id="{CB06A3A0-736E-074C-B473-6E6A93F2C62D}"/>
              </a:ext>
            </a:extLst>
          </p:cNvPr>
          <p:cNvSpPr/>
          <p:nvPr/>
        </p:nvSpPr>
        <p:spPr>
          <a:xfrm rot="16200000">
            <a:off x="15093435" y="23635530"/>
            <a:ext cx="865827" cy="82886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6" name="Subtítulo 2">
            <a:extLst>
              <a:ext uri="{FF2B5EF4-FFF2-40B4-BE49-F238E27FC236}">
                <a16:creationId xmlns:a16="http://schemas.microsoft.com/office/drawing/2014/main" id="{D9DB3762-8052-7C4C-AFD4-8411F6025893}"/>
              </a:ext>
            </a:extLst>
          </p:cNvPr>
          <p:cNvSpPr txBox="1">
            <a:spLocks/>
          </p:cNvSpPr>
          <p:nvPr/>
        </p:nvSpPr>
        <p:spPr>
          <a:xfrm>
            <a:off x="2130009" y="40160492"/>
            <a:ext cx="26457314" cy="1925532"/>
          </a:xfrm>
          <a:prstGeom prst="rect">
            <a:avLst/>
          </a:prstGeom>
          <a:ln w="76200">
            <a:noFill/>
          </a:ln>
        </p:spPr>
        <p:txBody>
          <a:bodyPr vert="horz" lIns="72000" tIns="45720" rIns="72000" bIns="45720" rtlCol="0" anchor="ctr">
            <a:noAutofit/>
          </a:bodyPr>
          <a:lstStyle>
            <a:lvl1pPr marL="0" indent="0" algn="ctr" defTabSz="2295053" rtl="0" eaLnBrk="1" latinLnBrk="0" hangingPunct="1">
              <a:lnSpc>
                <a:spcPct val="90000"/>
              </a:lnSpc>
              <a:spcBef>
                <a:spcPts val="2510"/>
              </a:spcBef>
              <a:buFont typeface="Arial" panose="020B0604020202020204" pitchFamily="34" charset="0"/>
              <a:buNone/>
              <a:defRPr sz="6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47526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50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95053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5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42579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90105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37631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85158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32684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80210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s-CO" sz="3200" dirty="0">
                <a:latin typeface="Century Gothic" panose="020B0502020202020204" pitchFamily="34" charset="0"/>
              </a:rPr>
              <a:t>Calderón, D. &amp; Quiroz, K. (2018). LAS FRACCIONES Y SUS USOS DESDE LA TEORÍA MODOS DE PENSAMIENTO. Adobe Acrobat.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s-CO" sz="3200" dirty="0" err="1">
                <a:latin typeface="Century Gothic" panose="020B0502020202020204" pitchFamily="34" charset="0"/>
              </a:rPr>
              <a:t>Reviriego</a:t>
            </a:r>
            <a:r>
              <a:rPr lang="es-CO" sz="3200" dirty="0">
                <a:latin typeface="Century Gothic" panose="020B0502020202020204" pitchFamily="34" charset="0"/>
              </a:rPr>
              <a:t>, J. (2015, febrero). Trabajo Fin de Grado LA ENSEÑANZA DE LA FRACCIÓN EN 4 o CURSO DE E DUCACI ÓN PRIMARIA. Adobe Acrobat.</a:t>
            </a:r>
            <a:endParaRPr lang="es-ES" sz="3200" dirty="0">
              <a:latin typeface="Century Gothic" panose="020B0502020202020204" pitchFamily="34" charset="0"/>
            </a:endParaRPr>
          </a:p>
        </p:txBody>
      </p:sp>
      <p:sp>
        <p:nvSpPr>
          <p:cNvPr id="157" name="CuadroTexto 156">
            <a:extLst>
              <a:ext uri="{FF2B5EF4-FFF2-40B4-BE49-F238E27FC236}">
                <a16:creationId xmlns:a16="http://schemas.microsoft.com/office/drawing/2014/main" id="{10A68EFA-D5B2-8144-86CB-B07CD3AF3E2D}"/>
              </a:ext>
            </a:extLst>
          </p:cNvPr>
          <p:cNvSpPr txBox="1">
            <a:spLocks/>
          </p:cNvSpPr>
          <p:nvPr/>
        </p:nvSpPr>
        <p:spPr>
          <a:xfrm>
            <a:off x="2145523" y="39209920"/>
            <a:ext cx="26368790" cy="817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6. REFERENCIAS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D01480B-A917-EC30-4B4C-6AF583DF5E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012" y="1665673"/>
            <a:ext cx="5166314" cy="353356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919F49AA-FD1B-A667-FE35-7C73FEEA83FA}"/>
              </a:ext>
            </a:extLst>
          </p:cNvPr>
          <p:cNvSpPr txBox="1">
            <a:spLocks/>
          </p:cNvSpPr>
          <p:nvPr/>
        </p:nvSpPr>
        <p:spPr>
          <a:xfrm>
            <a:off x="16925483" y="31370622"/>
            <a:ext cx="11988186" cy="817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GMaruGothicMPRO" panose="020F0600000000000000" pitchFamily="34" charset="-128"/>
                <a:ea typeface="HGMaruGothicMPRO" panose="020F0600000000000000" pitchFamily="34" charset="-128"/>
              </a:rPr>
              <a:t>5. CONCLUSIONES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3B3C2B4-801B-47D1-BE8A-4ECEB3ECB8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7955" y="11510291"/>
            <a:ext cx="2146861" cy="890337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87C1E2DA-66FA-8325-8E94-D9DB021E92F5}"/>
              </a:ext>
            </a:extLst>
          </p:cNvPr>
          <p:cNvSpPr txBox="1"/>
          <p:nvPr/>
        </p:nvSpPr>
        <p:spPr>
          <a:xfrm>
            <a:off x="2059078" y="16087183"/>
            <a:ext cx="12410146" cy="1548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4000" b="1" dirty="0">
                <a:latin typeface="Century Gothic" panose="020B0502020202020204" pitchFamily="34" charset="0"/>
              </a:rPr>
              <a:t>Objetivo General</a:t>
            </a:r>
          </a:p>
          <a:p>
            <a:pPr algn="just"/>
            <a:r>
              <a:rPr lang="es-CO" sz="4000" dirty="0">
                <a:latin typeface="Century Gothic" panose="020B0502020202020204" pitchFamily="34" charset="0"/>
              </a:rPr>
              <a:t>Diseñar un juego didáctico con el fin de fomentar el aprendizaje de suma y resta de fracciones entre los estudiantes del Politécnico Grancolombiano, sede Medellín.</a:t>
            </a:r>
          </a:p>
          <a:p>
            <a:pPr algn="just"/>
            <a:endParaRPr lang="es-CO" sz="4000" dirty="0">
              <a:latin typeface="Century Gothic" panose="020B0502020202020204" pitchFamily="34" charset="0"/>
            </a:endParaRPr>
          </a:p>
          <a:p>
            <a:pPr algn="just"/>
            <a:r>
              <a:rPr lang="es-CO" sz="4000" b="1" dirty="0">
                <a:latin typeface="Century Gothic" panose="020B0502020202020204" pitchFamily="34" charset="0"/>
              </a:rPr>
              <a:t>Objetivos Específicos </a:t>
            </a:r>
          </a:p>
          <a:p>
            <a:pPr algn="just"/>
            <a:endParaRPr lang="es-CO" sz="4000" b="1" dirty="0"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4000" dirty="0">
                <a:latin typeface="Century Gothic" panose="020B0502020202020204" pitchFamily="34" charset="0"/>
              </a:rPr>
              <a:t>Cooperar en la enseñanza de suma y resta de fracciones entre los estudiantes del Politécnico Grancolombiano, sede Medellín.</a:t>
            </a:r>
          </a:p>
          <a:p>
            <a:pPr algn="just"/>
            <a:endParaRPr lang="es-CO" sz="4000" dirty="0"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4000" dirty="0">
                <a:latin typeface="Century Gothic" panose="020B0502020202020204" pitchFamily="34" charset="0"/>
              </a:rPr>
              <a:t>Profundizar el término de fracción entre los estudiantes del Politécnico Grancolombiano, sede Medellín.</a:t>
            </a:r>
          </a:p>
          <a:p>
            <a:pPr algn="just"/>
            <a:endParaRPr lang="es-CO" sz="4000" dirty="0"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4000" dirty="0">
                <a:latin typeface="Century Gothic" panose="020B0502020202020204" pitchFamily="34" charset="0"/>
              </a:rPr>
              <a:t>Utilizar el diseño como medio para enseñar de una forma diferente y creativa la suma y resta de fracciones entre los estudiantes del Politécnico Grancolombiano, sede Medellín.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CO" sz="4000" dirty="0"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4000" dirty="0">
                <a:latin typeface="Century Gothic" panose="020B0502020202020204" pitchFamily="34" charset="0"/>
              </a:rPr>
              <a:t>Diseñar un juego didáctico con el fin de fomentar el aprendizaje de suma y resta de fracciones entre los estudiantes del Politécnico Grancolombiano, sede Medellín.</a:t>
            </a:r>
          </a:p>
        </p:txBody>
      </p:sp>
      <p:sp>
        <p:nvSpPr>
          <p:cNvPr id="21" name="Flecha abajo 124">
            <a:extLst>
              <a:ext uri="{FF2B5EF4-FFF2-40B4-BE49-F238E27FC236}">
                <a16:creationId xmlns:a16="http://schemas.microsoft.com/office/drawing/2014/main" id="{C9264945-E15B-B26B-54FD-BD18658C5C8D}"/>
              </a:ext>
            </a:extLst>
          </p:cNvPr>
          <p:cNvSpPr/>
          <p:nvPr/>
        </p:nvSpPr>
        <p:spPr>
          <a:xfrm rot="16200000">
            <a:off x="15093435" y="26340178"/>
            <a:ext cx="865827" cy="82886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Flecha abajo 124">
            <a:extLst>
              <a:ext uri="{FF2B5EF4-FFF2-40B4-BE49-F238E27FC236}">
                <a16:creationId xmlns:a16="http://schemas.microsoft.com/office/drawing/2014/main" id="{E616095D-CD3B-6B21-FB24-27642F826802}"/>
              </a:ext>
            </a:extLst>
          </p:cNvPr>
          <p:cNvSpPr/>
          <p:nvPr/>
        </p:nvSpPr>
        <p:spPr>
          <a:xfrm rot="16200000">
            <a:off x="15093435" y="29208442"/>
            <a:ext cx="865827" cy="82886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45E5F99D-0D9D-704C-A244-FA338CC4097C}"/>
              </a:ext>
            </a:extLst>
          </p:cNvPr>
          <p:cNvCxnSpPr>
            <a:cxnSpLocks/>
          </p:cNvCxnSpPr>
          <p:nvPr/>
        </p:nvCxnSpPr>
        <p:spPr>
          <a:xfrm flipV="1">
            <a:off x="2059078" y="23128442"/>
            <a:ext cx="11943201" cy="43993"/>
          </a:xfrm>
          <a:prstGeom prst="line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id="{05DD2AFB-7A2E-FFF0-A491-7E9ACC1B886F}"/>
              </a:ext>
            </a:extLst>
          </p:cNvPr>
          <p:cNvSpPr txBox="1"/>
          <p:nvPr/>
        </p:nvSpPr>
        <p:spPr>
          <a:xfrm>
            <a:off x="2926053" y="32844854"/>
            <a:ext cx="130457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dirty="0">
                <a:latin typeface="Century Gothic" panose="020B0502020202020204" pitchFamily="34" charset="0"/>
              </a:rPr>
              <a:t>Todo el proceso investigativo y formativo permite entender que se debe intentar unir la mayor cantidad de ciencias posibles, mostrar la relación que existe entre ellas y darlas a conocer con paciencia y seguridad. Ponerle un toque divertido a lo que se hace, sin caer en lo infantil, es sumamente importante para atraer a las personas y ayudarles a perder los miedos y prejuicios que traen consigo. 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210DDA25-431C-078D-AFBC-223EAAB12D71}"/>
              </a:ext>
            </a:extLst>
          </p:cNvPr>
          <p:cNvSpPr txBox="1"/>
          <p:nvPr/>
        </p:nvSpPr>
        <p:spPr>
          <a:xfrm>
            <a:off x="17690920" y="33518453"/>
            <a:ext cx="1053546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dirty="0">
                <a:latin typeface="Century Gothic" panose="020B0502020202020204" pitchFamily="34" charset="0"/>
              </a:rPr>
              <a:t>Es preciso no ejercer presión innecesaria sobre las personas, ni infundir miedo para manipular, pero si se debe fijar una meta, un fin, y que para lograrlo se debe esforzar cada uno, a veces individual otras veces grupalmente, y que tanto en el juego como en las matemáticas se requiere de una sana competencia</a:t>
            </a:r>
          </a:p>
        </p:txBody>
      </p:sp>
      <p:pic>
        <p:nvPicPr>
          <p:cNvPr id="42" name="Imagen 41">
            <a:extLst>
              <a:ext uri="{FF2B5EF4-FFF2-40B4-BE49-F238E27FC236}">
                <a16:creationId xmlns:a16="http://schemas.microsoft.com/office/drawing/2014/main" id="{184AC1FE-490A-F014-8FDF-382B36CB6D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40306" y="16646232"/>
            <a:ext cx="11813948" cy="2896436"/>
          </a:xfrm>
          <a:prstGeom prst="rect">
            <a:avLst/>
          </a:prstGeom>
        </p:spPr>
      </p:pic>
      <p:sp>
        <p:nvSpPr>
          <p:cNvPr id="46" name="Flecha abajo 139">
            <a:extLst>
              <a:ext uri="{FF2B5EF4-FFF2-40B4-BE49-F238E27FC236}">
                <a16:creationId xmlns:a16="http://schemas.microsoft.com/office/drawing/2014/main" id="{1F5E6E1B-E0A2-F2BE-DE6C-4C52321D2A36}"/>
              </a:ext>
            </a:extLst>
          </p:cNvPr>
          <p:cNvSpPr/>
          <p:nvPr/>
        </p:nvSpPr>
        <p:spPr>
          <a:xfrm rot="16200000">
            <a:off x="15081131" y="21209075"/>
            <a:ext cx="952410" cy="82886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574168EF-940D-37AD-4E4A-6BD9557FC0EE}"/>
              </a:ext>
            </a:extLst>
          </p:cNvPr>
          <p:cNvCxnSpPr>
            <a:cxnSpLocks/>
          </p:cNvCxnSpPr>
          <p:nvPr/>
        </p:nvCxnSpPr>
        <p:spPr>
          <a:xfrm flipV="1">
            <a:off x="2068635" y="25448649"/>
            <a:ext cx="11943201" cy="43993"/>
          </a:xfrm>
          <a:prstGeom prst="line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46F58933-9E6A-0FA4-2F63-63CDB9B06250}"/>
              </a:ext>
            </a:extLst>
          </p:cNvPr>
          <p:cNvCxnSpPr>
            <a:cxnSpLocks/>
          </p:cNvCxnSpPr>
          <p:nvPr/>
        </p:nvCxnSpPr>
        <p:spPr>
          <a:xfrm flipV="1">
            <a:off x="2059077" y="28576687"/>
            <a:ext cx="11943201" cy="43993"/>
          </a:xfrm>
          <a:prstGeom prst="line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Imagen 54">
            <a:extLst>
              <a:ext uri="{FF2B5EF4-FFF2-40B4-BE49-F238E27FC236}">
                <a16:creationId xmlns:a16="http://schemas.microsoft.com/office/drawing/2014/main" id="{0B39EC0F-4EC9-71D7-6714-1EACF4F809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967745" y="27860225"/>
            <a:ext cx="5237959" cy="3128619"/>
          </a:xfrm>
          <a:prstGeom prst="rect">
            <a:avLst/>
          </a:prstGeom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id="{9DA15D27-DB9B-EA7C-6171-BB92707974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925483" y="24629636"/>
            <a:ext cx="6843022" cy="3128619"/>
          </a:xfrm>
          <a:prstGeom prst="rect">
            <a:avLst/>
          </a:prstGeom>
        </p:spPr>
      </p:pic>
      <p:sp>
        <p:nvSpPr>
          <p:cNvPr id="59" name="Subtítulo 2">
            <a:extLst>
              <a:ext uri="{FF2B5EF4-FFF2-40B4-BE49-F238E27FC236}">
                <a16:creationId xmlns:a16="http://schemas.microsoft.com/office/drawing/2014/main" id="{8EF12B62-E4EE-D8CE-355D-2103D71E29FD}"/>
              </a:ext>
            </a:extLst>
          </p:cNvPr>
          <p:cNvSpPr txBox="1">
            <a:spLocks/>
          </p:cNvSpPr>
          <p:nvPr/>
        </p:nvSpPr>
        <p:spPr>
          <a:xfrm>
            <a:off x="10173982" y="11074142"/>
            <a:ext cx="18358699" cy="3291850"/>
          </a:xfrm>
          <a:prstGeom prst="rect">
            <a:avLst/>
          </a:prstGeom>
          <a:ln w="76200">
            <a:noFill/>
          </a:ln>
        </p:spPr>
        <p:txBody>
          <a:bodyPr vert="horz" lIns="72000" tIns="45720" rIns="72000" bIns="45720" rtlCol="0" anchor="ctr">
            <a:noAutofit/>
          </a:bodyPr>
          <a:lstStyle>
            <a:lvl1pPr marL="0" indent="0" algn="ctr" defTabSz="2295053" rtl="0" eaLnBrk="1" latinLnBrk="0" hangingPunct="1">
              <a:lnSpc>
                <a:spcPct val="90000"/>
              </a:lnSpc>
              <a:spcBef>
                <a:spcPts val="2510"/>
              </a:spcBef>
              <a:buFont typeface="Arial" panose="020B0604020202020204" pitchFamily="34" charset="0"/>
              <a:buNone/>
              <a:defRPr sz="6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47526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50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95053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5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42579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90105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37631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85158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32684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180210" indent="0" algn="ctr" defTabSz="2295053" rtl="0" eaLnBrk="1" latinLnBrk="0" hangingPunct="1">
              <a:lnSpc>
                <a:spcPct val="90000"/>
              </a:lnSpc>
              <a:spcBef>
                <a:spcPts val="1255"/>
              </a:spcBef>
              <a:buFont typeface="Arial" panose="020B0604020202020204" pitchFamily="34" charset="0"/>
              <a:buNone/>
              <a:defRPr sz="40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s-CO" sz="4000" dirty="0">
                <a:latin typeface="Century Gothic" panose="020B0502020202020204" pitchFamily="34" charset="0"/>
              </a:rPr>
              <a:t>De forma internacional se tiene que, en el año 2015, el autor Jorge </a:t>
            </a:r>
            <a:r>
              <a:rPr lang="es-CO" sz="4000" dirty="0" err="1">
                <a:latin typeface="Century Gothic" panose="020B0502020202020204" pitchFamily="34" charset="0"/>
              </a:rPr>
              <a:t>Riviriego</a:t>
            </a:r>
            <a:r>
              <a:rPr lang="es-CO" sz="4000" dirty="0">
                <a:latin typeface="Century Gothic" panose="020B0502020202020204" pitchFamily="34" charset="0"/>
              </a:rPr>
              <a:t> Lara de la Universidad de Zaragoza, elabora un trabajo la enseñanza de fracciones. Este trabajo aporta al proyecto “Feria de Fracciones” porque exponen diversas metodologías para enseñar correctamente las fracciones. </a:t>
            </a:r>
            <a:endParaRPr lang="es-ES" sz="40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2" name="Imagen 61">
            <a:extLst>
              <a:ext uri="{FF2B5EF4-FFF2-40B4-BE49-F238E27FC236}">
                <a16:creationId xmlns:a16="http://schemas.microsoft.com/office/drawing/2014/main" id="{81AD6611-C2EA-F584-0DF2-E5A13F45679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980005" y="20449063"/>
            <a:ext cx="7916642" cy="3405240"/>
          </a:xfrm>
          <a:prstGeom prst="rect">
            <a:avLst/>
          </a:prstGeom>
        </p:spPr>
      </p:pic>
      <p:pic>
        <p:nvPicPr>
          <p:cNvPr id="64" name="Imagen 63">
            <a:extLst>
              <a:ext uri="{FF2B5EF4-FFF2-40B4-BE49-F238E27FC236}">
                <a16:creationId xmlns:a16="http://schemas.microsoft.com/office/drawing/2014/main" id="{6589FCB0-AA56-3DE7-CC91-FC04D87D673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96276" y="12347345"/>
            <a:ext cx="1569579" cy="1242015"/>
          </a:xfrm>
          <a:prstGeom prst="rect">
            <a:avLst/>
          </a:prstGeom>
        </p:spPr>
      </p:pic>
      <p:pic>
        <p:nvPicPr>
          <p:cNvPr id="66" name="Imagen 65">
            <a:extLst>
              <a:ext uri="{FF2B5EF4-FFF2-40B4-BE49-F238E27FC236}">
                <a16:creationId xmlns:a16="http://schemas.microsoft.com/office/drawing/2014/main" id="{F35A5A30-6CE3-86AD-7BC8-89FA51CB81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23929" y="12510143"/>
            <a:ext cx="1813222" cy="84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450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4236</TotalTime>
  <Words>500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HGMaruGothicMPRO</vt:lpstr>
      <vt:lpstr>Arial</vt:lpstr>
      <vt:lpstr>Arial Rounded MT Bold</vt:lpstr>
      <vt:lpstr>Calibri</vt:lpstr>
      <vt:lpstr>Calibri Light</vt:lpstr>
      <vt:lpstr>Century Gothic</vt:lpstr>
      <vt:lpstr>Tema de Office</vt:lpstr>
      <vt:lpstr>Feria de fracciones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EMBES: Estudio de Marcadores Biomoleculares en Exosomas para la SARCOPENIA</dc:title>
  <dc:creator>Usuario de Microsoft Office</dc:creator>
  <cp:lastModifiedBy>Leidy Mariana Ruiz Velez</cp:lastModifiedBy>
  <cp:revision>24</cp:revision>
  <dcterms:created xsi:type="dcterms:W3CDTF">2021-10-14T11:36:56Z</dcterms:created>
  <dcterms:modified xsi:type="dcterms:W3CDTF">2023-02-24T21:23:01Z</dcterms:modified>
</cp:coreProperties>
</file>